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58" r:id="rId3"/>
    <p:sldId id="257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3265" autoAdjust="0"/>
  </p:normalViewPr>
  <p:slideViewPr>
    <p:cSldViewPr snapToGrid="0">
      <p:cViewPr varScale="1">
        <p:scale>
          <a:sx n="88" d="100"/>
          <a:sy n="88" d="100"/>
        </p:scale>
        <p:origin x="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BBCF33-513D-4FAD-AA8B-A0770B4ED9FB}" type="datetimeFigureOut">
              <a:rPr lang="fr-FR" smtClean="0"/>
              <a:t>16/12/2021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224EB-FBB1-4737-A905-9A82AB126B6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0365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From</a:t>
            </a:r>
            <a:r>
              <a:rPr lang="fr-FR" dirty="0"/>
              <a:t> the first frame </a:t>
            </a:r>
            <a:r>
              <a:rPr lang="fr-FR" dirty="0" err="1"/>
              <a:t>find_obstacles</a:t>
            </a:r>
            <a:r>
              <a:rPr lang="fr-FR" dirty="0"/>
              <a:t> return a </a:t>
            </a:r>
            <a:r>
              <a:rPr lang="fr-FR" dirty="0" err="1"/>
              <a:t>list</a:t>
            </a:r>
            <a:r>
              <a:rPr lang="fr-FR" dirty="0"/>
              <a:t> of </a:t>
            </a:r>
            <a:r>
              <a:rPr lang="fr-FR" dirty="0" err="1"/>
              <a:t>polygon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described</a:t>
            </a:r>
            <a:r>
              <a:rPr lang="fr-FR" dirty="0"/>
              <a:t> the </a:t>
            </a:r>
            <a:r>
              <a:rPr lang="fr-FR" dirty="0" err="1"/>
              <a:t>fixed</a:t>
            </a:r>
            <a:r>
              <a:rPr lang="fr-FR" dirty="0"/>
              <a:t> obstacles.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dirty="0" err="1"/>
              <a:t>expended</a:t>
            </a:r>
            <a:r>
              <a:rPr lang="fr-FR" dirty="0"/>
              <a:t> by </a:t>
            </a:r>
            <a:r>
              <a:rPr lang="fr-FR" dirty="0" err="1"/>
              <a:t>half</a:t>
            </a:r>
            <a:r>
              <a:rPr lang="fr-FR" dirty="0"/>
              <a:t> the </a:t>
            </a:r>
            <a:r>
              <a:rPr lang="fr-FR" dirty="0" err="1"/>
              <a:t>swidth</a:t>
            </a:r>
            <a:r>
              <a:rPr lang="fr-FR" dirty="0"/>
              <a:t> of the </a:t>
            </a:r>
            <a:r>
              <a:rPr lang="fr-FR" dirty="0" err="1"/>
              <a:t>Thymio</a:t>
            </a:r>
            <a:r>
              <a:rPr lang="fr-FR" dirty="0"/>
              <a:t>.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of obstacles a </a:t>
            </a:r>
            <a:r>
              <a:rPr lang="fr-FR" dirty="0" err="1"/>
              <a:t>Visibility</a:t>
            </a:r>
            <a:r>
              <a:rPr lang="fr-FR" dirty="0"/>
              <a:t> graph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built</a:t>
            </a:r>
            <a:r>
              <a:rPr lang="fr-FR" dirty="0"/>
              <a:t> on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find</a:t>
            </a:r>
            <a:r>
              <a:rPr lang="fr-FR" dirty="0"/>
              <a:t> the </a:t>
            </a:r>
            <a:r>
              <a:rPr lang="fr-FR" dirty="0" err="1"/>
              <a:t>shortest</a:t>
            </a:r>
            <a:r>
              <a:rPr lang="fr-FR" dirty="0"/>
              <a:t> </a:t>
            </a:r>
            <a:r>
              <a:rPr lang="fr-FR" dirty="0" err="1"/>
              <a:t>path</a:t>
            </a:r>
            <a:r>
              <a:rPr lang="fr-FR" dirty="0"/>
              <a:t>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5224EB-FBB1-4737-A905-9A82AB126B6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754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B3694-E989-4F4E-B197-B06F8C23C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C3EAFF-5E0E-4583-9B52-462472FEC7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0EC70-30C1-4EAA-901B-67578D832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AB26F-2BF0-466D-BF4E-1ACCA7A42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71305-F625-495F-AA07-5E399A68C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71889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2F9E3-420D-4A44-B706-F4F31AF4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AA1A52-89D6-4BEF-B856-BB2D1BD322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7C2F4-49F7-4C49-B34B-0B3370DAA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C9A1F-2FF9-42FC-A338-B1CBEBB9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33A27-0967-43B4-8D9C-C411B26D0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79566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18BCE1-A6CF-4992-9BEF-5FB6AB6EE1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9A07C-4839-40E2-AA1A-CC94F5F17E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24F27-7896-42FE-A175-F253B78CF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5034C-ED47-40EE-AC88-7D6E9382C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EF648-DB20-4952-89F0-5A7503753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06248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75885" y="0"/>
            <a:ext cx="10416116" cy="6597651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40752" y="1048714"/>
            <a:ext cx="3651249" cy="3117849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02351" y="4166563"/>
            <a:ext cx="2438400" cy="2091267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197" y="107045"/>
            <a:ext cx="1567068" cy="678207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34400" y="6244168"/>
            <a:ext cx="2438400" cy="613833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467"/>
            </a:lvl1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0067" y="5920353"/>
            <a:ext cx="931333" cy="677300"/>
          </a:xfrm>
        </p:spPr>
        <p:txBody>
          <a:bodyPr lIns="0" tIns="0" rIns="0" bIns="0" anchor="b" anchorCtr="0">
            <a:noAutofit/>
          </a:bodyPr>
          <a:lstStyle>
            <a:lvl1pPr marL="152396" indent="-143930">
              <a:buFontTx/>
              <a:buBlip>
                <a:blip r:embed="rId3"/>
              </a:buBlip>
              <a:tabLst/>
              <a:defRPr sz="933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77222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26">
          <p15:clr>
            <a:srgbClr val="FBAE40"/>
          </p15:clr>
        </p15:guide>
        <p15:guide id="5" orient="horz" pos="123">
          <p15:clr>
            <a:srgbClr val="FBAE40"/>
          </p15:clr>
        </p15:guide>
        <p15:guide id="6" orient="horz" pos="3117">
          <p15:clr>
            <a:srgbClr val="FBAE40"/>
          </p15:clr>
        </p15:guide>
        <p15:guide id="7" pos="83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661C-965C-4783-AA5C-BFFFEDA5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02B65-F4C7-4E04-92EE-4A90984EA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EDCE-560B-48FC-9E56-D97CD3FFC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2AE5F-3FDC-445A-9F4C-5A316D59A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651BA-67FB-4F07-9764-F4EDB3879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75871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2111-35A6-48DF-B6E0-5469C3AE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B8FE6-8E28-40EA-ABAE-A19C6A2D5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994EB-A526-46C0-8DA9-E17031D2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0ECF6-DB69-450C-B508-B23BE4963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A057C-52B4-4490-9FBA-598678E4A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18551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E3FD6-0D46-4C21-B1C1-D11FF8A7C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FD58F-BEEC-413B-88A7-17D6CE6917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959A18-4522-46C4-9494-6DF4B82B5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2890D-35EF-4B12-AEAD-63B0B6648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E470ED-E3AA-453A-B1CD-6FBB390AA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E90A3-3CE8-4F4A-A5F0-924E73192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69777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10E1D-2C36-4911-8650-217312EED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6F0821-2E76-4457-B00B-E2016C345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F542DC-D4FB-465B-90F2-D8F3EEA66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212B08-E7E1-4360-B12D-5392CEC810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50392-9385-450D-8473-74032FD4E5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CCEDE7-169D-45DD-ADED-F5DEB3171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DEF2CE-A358-4332-8426-86F3FA019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639FF0-CF90-4724-A690-ADE7471F9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5707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A784C-09D0-411C-ADE3-9A52B9BC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C90926-453B-44FF-867B-19BA17A74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0065B6-4229-41D0-A3B9-B9362A5B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8B150C-2FFA-4F87-BD78-6AD657EB2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28667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C21806-E470-47F7-A1DD-856BD8EC6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48A4E9-9FAB-4183-BB5C-38F3D7855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61C45-81C6-49D5-85C4-CCA97A2EA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00119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FD25E-8E96-4D64-BC57-558B26054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EA9A9-73DD-4D50-800F-AF84FC8E2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7891ED-83E6-4F9E-9BDD-87707DE971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3AB0E-FB54-4AB4-B10C-062CC7C40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4CE4A-EB1B-407F-B8AD-DDD99CACD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41F97F-AC84-4BC8-96C4-E459B856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52976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9ABCE-4CF7-4A5C-98B8-FDA953251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57A0DF-FEC7-456C-9D28-1849AA89B2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A6703-D869-4DAB-A4C9-274DF1C40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46774A-5903-43C1-882A-0B414796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6AD8A-5DBA-42D9-9DFD-A313671B0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CABA3-552E-4786-9405-EC7454995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85822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B95E6A-25D7-4AA1-9FD6-9151FF0CF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F17A2-33B0-4450-A889-83D61CD37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D6591-42AB-46FC-980B-C79CCA463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51B0A-B3E5-4E89-BFFE-7AE0309EE0EB}" type="datetimeFigureOut">
              <a:rPr lang="en-CH" smtClean="0"/>
              <a:t>12/16/2021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CBE8C-AF79-42EC-B313-E99D0C95C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C72EB-6652-46D8-8647-210200C00B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B8086-73BD-4F89-8F92-8B854561706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22341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4CD527F-27E1-492A-9DAB-D79F544C1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381" y="660018"/>
            <a:ext cx="5913737" cy="4435303"/>
          </a:xfrm>
          <a:prstGeom prst="rect">
            <a:avLst/>
          </a:prstGeo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5A5C923-5A79-224D-A6A6-8267C6475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0752" y="1048714"/>
            <a:ext cx="3651249" cy="3117849"/>
          </a:xfrm>
        </p:spPr>
        <p:txBody>
          <a:bodyPr>
            <a:normAutofit/>
          </a:bodyPr>
          <a:lstStyle/>
          <a:p>
            <a:r>
              <a:rPr lang="en-US" sz="4000" b="1" dirty="0"/>
              <a:t>MICRO-452</a:t>
            </a:r>
            <a:br>
              <a:rPr lang="en-US" sz="4000" b="1" dirty="0"/>
            </a:br>
            <a:r>
              <a:rPr lang="en-US" sz="4000" b="1" dirty="0"/>
              <a:t>Basics of mobile robotics</a:t>
            </a:r>
            <a:br>
              <a:rPr lang="en-US" sz="4000" b="1" u="sng" dirty="0"/>
            </a:br>
            <a:br>
              <a:rPr lang="en-US" u="sng" dirty="0"/>
            </a:br>
            <a:endParaRPr lang="fr-FR" sz="3100" dirty="0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34F3CA74-E434-844A-9C90-0FE7EB8DB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2503" y="4159732"/>
            <a:ext cx="2508249" cy="2091267"/>
          </a:xfrm>
        </p:spPr>
        <p:txBody>
          <a:bodyPr/>
          <a:lstStyle/>
          <a:p>
            <a:pPr algn="l"/>
            <a:r>
              <a:rPr lang="en-US" sz="2000" dirty="0"/>
              <a:t>Group 38</a:t>
            </a:r>
          </a:p>
          <a:p>
            <a:pPr algn="l"/>
            <a:r>
              <a:rPr lang="en-US" dirty="0"/>
              <a:t>Tom </a:t>
            </a:r>
            <a:r>
              <a:rPr lang="en-US" dirty="0" err="1"/>
              <a:t>Mery</a:t>
            </a:r>
            <a:r>
              <a:rPr lang="en-US" dirty="0"/>
              <a:t>                  297217 </a:t>
            </a:r>
            <a:br>
              <a:rPr lang="en-US" dirty="0"/>
            </a:br>
            <a:r>
              <a:rPr lang="en-US" dirty="0"/>
              <a:t>Lola </a:t>
            </a:r>
            <a:r>
              <a:rPr lang="en-US" dirty="0" err="1"/>
              <a:t>Vegeas</a:t>
            </a:r>
            <a:r>
              <a:rPr lang="en-US" dirty="0"/>
              <a:t>                301582</a:t>
            </a:r>
            <a:br>
              <a:rPr lang="en-US" dirty="0"/>
            </a:br>
            <a:r>
              <a:rPr lang="en-US" dirty="0"/>
              <a:t>Jean </a:t>
            </a:r>
            <a:r>
              <a:rPr lang="en-US" dirty="0" err="1"/>
              <a:t>Decroux</a:t>
            </a:r>
            <a:r>
              <a:rPr lang="en-US" dirty="0"/>
              <a:t>             302762 </a:t>
            </a:r>
            <a:br>
              <a:rPr lang="en-US" dirty="0"/>
            </a:br>
            <a:r>
              <a:rPr lang="en-US" dirty="0"/>
              <a:t>Ramy Charfeddine    295758 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BE3547-E62F-4EB5-AC0A-4308501B69C6}"/>
              </a:ext>
            </a:extLst>
          </p:cNvPr>
          <p:cNvSpPr txBox="1"/>
          <p:nvPr/>
        </p:nvSpPr>
        <p:spPr>
          <a:xfrm>
            <a:off x="1949450" y="2782668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C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6A2018-10D0-48CF-B8EA-501B105AC795}"/>
              </a:ext>
            </a:extLst>
          </p:cNvPr>
          <p:cNvSpPr txBox="1"/>
          <p:nvPr/>
        </p:nvSpPr>
        <p:spPr>
          <a:xfrm>
            <a:off x="9096375" y="3198167"/>
            <a:ext cx="2708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Project presentation</a:t>
            </a:r>
          </a:p>
          <a:p>
            <a:pPr algn="r"/>
            <a:r>
              <a:rPr lang="en-US" sz="1200" dirty="0">
                <a:solidFill>
                  <a:schemeClr val="bg1"/>
                </a:solidFill>
              </a:rPr>
              <a:t>December 2021</a:t>
            </a:r>
            <a:endParaRPr lang="en-CH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2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">
            <a:extLst>
              <a:ext uri="{FF2B5EF4-FFF2-40B4-BE49-F238E27FC236}">
                <a16:creationId xmlns:a16="http://schemas.microsoft.com/office/drawing/2014/main" id="{1E234CF4-802C-4AA1-B540-36C3B838C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11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13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-1"/>
            <a:ext cx="5038344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3CDC11-D949-45A7-89E4-DBBFAF1B1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1332952"/>
            <a:ext cx="3926898" cy="3921176"/>
          </a:xfrm>
        </p:spPr>
        <p:txBody>
          <a:bodyPr anchor="ctr">
            <a:normAutofit/>
          </a:bodyPr>
          <a:lstStyle/>
          <a:p>
            <a:r>
              <a:rPr lang="en-US" sz="5400" b="1"/>
              <a:t>Purpose of the project</a:t>
            </a:r>
            <a:endParaRPr lang="en-CH" sz="5400" b="1"/>
          </a:p>
        </p:txBody>
      </p:sp>
      <p:grpSp>
        <p:nvGrpSpPr>
          <p:cNvPr id="82" name="Group 15">
            <a:extLst>
              <a:ext uri="{FF2B5EF4-FFF2-40B4-BE49-F238E27FC236}">
                <a16:creationId xmlns:a16="http://schemas.microsoft.com/office/drawing/2014/main" id="{B0CED441-B73B-4907-9AF2-614CEAC6A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5422392" y="64008"/>
            <a:chExt cx="1178966" cy="232963"/>
          </a:xfrm>
        </p:grpSpPr>
        <p:sp>
          <p:nvSpPr>
            <p:cNvPr id="83" name="Rectangle 64">
              <a:extLst>
                <a:ext uri="{FF2B5EF4-FFF2-40B4-BE49-F238E27FC236}">
                  <a16:creationId xmlns:a16="http://schemas.microsoft.com/office/drawing/2014/main" id="{A03170C9-14E4-4D47-827E-51518FA9C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66">
              <a:extLst>
                <a:ext uri="{FF2B5EF4-FFF2-40B4-BE49-F238E27FC236}">
                  <a16:creationId xmlns:a16="http://schemas.microsoft.com/office/drawing/2014/main" id="{757EFF12-1826-499E-94C2-AF4400A66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64">
              <a:extLst>
                <a:ext uri="{FF2B5EF4-FFF2-40B4-BE49-F238E27FC236}">
                  <a16:creationId xmlns:a16="http://schemas.microsoft.com/office/drawing/2014/main" id="{20CC511B-2DB0-4523-82ED-40CCC5C7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66">
              <a:extLst>
                <a:ext uri="{FF2B5EF4-FFF2-40B4-BE49-F238E27FC236}">
                  <a16:creationId xmlns:a16="http://schemas.microsoft.com/office/drawing/2014/main" id="{6CB93565-67D6-49DD-8D4E-4685AC81A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64">
              <a:extLst>
                <a:ext uri="{FF2B5EF4-FFF2-40B4-BE49-F238E27FC236}">
                  <a16:creationId xmlns:a16="http://schemas.microsoft.com/office/drawing/2014/main" id="{AE9D45A7-FFB3-4E69-A4EC-FAA3489B0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66">
              <a:extLst>
                <a:ext uri="{FF2B5EF4-FFF2-40B4-BE49-F238E27FC236}">
                  <a16:creationId xmlns:a16="http://schemas.microsoft.com/office/drawing/2014/main" id="{A29467A6-0F59-4991-89B5-35408BD72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64">
              <a:extLst>
                <a:ext uri="{FF2B5EF4-FFF2-40B4-BE49-F238E27FC236}">
                  <a16:creationId xmlns:a16="http://schemas.microsoft.com/office/drawing/2014/main" id="{AA726CA1-9A94-4AF0-B9DD-3572C692A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66">
              <a:extLst>
                <a:ext uri="{FF2B5EF4-FFF2-40B4-BE49-F238E27FC236}">
                  <a16:creationId xmlns:a16="http://schemas.microsoft.com/office/drawing/2014/main" id="{EB03BD70-FD68-460B-A88B-005DAB5BE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64">
              <a:extLst>
                <a:ext uri="{FF2B5EF4-FFF2-40B4-BE49-F238E27FC236}">
                  <a16:creationId xmlns:a16="http://schemas.microsoft.com/office/drawing/2014/main" id="{C1040543-6AB1-4FE1-8946-59D0E7BB8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66">
              <a:extLst>
                <a:ext uri="{FF2B5EF4-FFF2-40B4-BE49-F238E27FC236}">
                  <a16:creationId xmlns:a16="http://schemas.microsoft.com/office/drawing/2014/main" id="{BEEF4851-38D3-48A2-B05D-269771626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64">
              <a:extLst>
                <a:ext uri="{FF2B5EF4-FFF2-40B4-BE49-F238E27FC236}">
                  <a16:creationId xmlns:a16="http://schemas.microsoft.com/office/drawing/2014/main" id="{DEC37F16-C638-42B2-AA09-CA5142D85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66">
              <a:extLst>
                <a:ext uri="{FF2B5EF4-FFF2-40B4-BE49-F238E27FC236}">
                  <a16:creationId xmlns:a16="http://schemas.microsoft.com/office/drawing/2014/main" id="{0AC31779-80E9-4BF3-9703-F63FE8094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64">
              <a:extLst>
                <a:ext uri="{FF2B5EF4-FFF2-40B4-BE49-F238E27FC236}">
                  <a16:creationId xmlns:a16="http://schemas.microsoft.com/office/drawing/2014/main" id="{D71CA5FF-D764-4C4E-8854-E5875684F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66">
              <a:extLst>
                <a:ext uri="{FF2B5EF4-FFF2-40B4-BE49-F238E27FC236}">
                  <a16:creationId xmlns:a16="http://schemas.microsoft.com/office/drawing/2014/main" id="{81A1FA9D-7285-4D42-ADF3-BC14114B2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64">
              <a:extLst>
                <a:ext uri="{FF2B5EF4-FFF2-40B4-BE49-F238E27FC236}">
                  <a16:creationId xmlns:a16="http://schemas.microsoft.com/office/drawing/2014/main" id="{A1E40F6A-5F88-46D9-A510-00D54F0B8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66">
              <a:extLst>
                <a:ext uri="{FF2B5EF4-FFF2-40B4-BE49-F238E27FC236}">
                  <a16:creationId xmlns:a16="http://schemas.microsoft.com/office/drawing/2014/main" id="{938C555D-926A-4092-966E-1BC7E455F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64">
              <a:extLst>
                <a:ext uri="{FF2B5EF4-FFF2-40B4-BE49-F238E27FC236}">
                  <a16:creationId xmlns:a16="http://schemas.microsoft.com/office/drawing/2014/main" id="{58D049FF-3E13-4E3E-A5BE-CF5253B8E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66">
              <a:extLst>
                <a:ext uri="{FF2B5EF4-FFF2-40B4-BE49-F238E27FC236}">
                  <a16:creationId xmlns:a16="http://schemas.microsoft.com/office/drawing/2014/main" id="{A16547CF-5B03-4E57-B466-A0FDCECAD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64">
              <a:extLst>
                <a:ext uri="{FF2B5EF4-FFF2-40B4-BE49-F238E27FC236}">
                  <a16:creationId xmlns:a16="http://schemas.microsoft.com/office/drawing/2014/main" id="{84C012C4-5959-40D5-8A7B-8542BD4B98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66">
              <a:extLst>
                <a:ext uri="{FF2B5EF4-FFF2-40B4-BE49-F238E27FC236}">
                  <a16:creationId xmlns:a16="http://schemas.microsoft.com/office/drawing/2014/main" id="{8C7DF75A-2C0D-4388-A295-397333ADB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964BD-D9B8-4839-B38D-4F1DC99E2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0" y="499833"/>
            <a:ext cx="5100320" cy="5581226"/>
          </a:xfrm>
        </p:spPr>
        <p:txBody>
          <a:bodyPr anchor="ctr">
            <a:normAutofit/>
          </a:bodyPr>
          <a:lstStyle/>
          <a:p>
            <a:r>
              <a:rPr lang="en-US" sz="2200" dirty="0"/>
              <a:t>The purpose of this project is to get the </a:t>
            </a:r>
            <a:r>
              <a:rPr lang="en-US" sz="2200" dirty="0" err="1"/>
              <a:t>Thymio</a:t>
            </a:r>
            <a:r>
              <a:rPr lang="en-US" sz="2200" dirty="0"/>
              <a:t> to go from a random starting position to a chosen goal position through an environment composed of fixed obstacles. The robot should also be able to avoid collision with any unexpected obstacle during its motion.</a:t>
            </a:r>
          </a:p>
          <a:p>
            <a:endParaRPr lang="en-CH" sz="2200" dirty="0"/>
          </a:p>
        </p:txBody>
      </p:sp>
    </p:spTree>
    <p:extLst>
      <p:ext uri="{BB962C8B-B14F-4D97-AF65-F5344CB8AC3E}">
        <p14:creationId xmlns:p14="http://schemas.microsoft.com/office/powerpoint/2010/main" val="483399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BBB6A2-8FE0-4A25-96DE-8AC546E02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600" b="1"/>
              <a:t>Environment and main assumptions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8B844-A4F4-48BA-8FF9-2FF3A3B49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Uniform colored background.</a:t>
            </a:r>
          </a:p>
          <a:p>
            <a:r>
              <a:rPr lang="en-US" sz="2200" dirty="0"/>
              <a:t>Fixed obstacles must all be of the same color and their color must be far enough from the average color of the background.</a:t>
            </a:r>
          </a:p>
          <a:p>
            <a:r>
              <a:rPr lang="en-US" sz="2200" dirty="0"/>
              <a:t>Camera placed above the environment to find the fixed obstacles and track the </a:t>
            </a:r>
            <a:r>
              <a:rPr lang="en-US" sz="2200" dirty="0" err="1"/>
              <a:t>Thymio</a:t>
            </a:r>
            <a:r>
              <a:rPr lang="en-US" sz="2200" dirty="0"/>
              <a:t> in real time.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  <a:p>
            <a:pPr marL="0" indent="0">
              <a:buNone/>
            </a:pPr>
            <a:endParaRPr lang="en-CH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5C768-BE24-4C2D-A0E2-AA6D2B6E0C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6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73356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DCC496-116E-41F0-83AC-8E78EB0BF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 b="1" dirty="0" err="1"/>
              <a:t>Thymio</a:t>
            </a:r>
            <a:r>
              <a:rPr lang="en-US" sz="4200" b="1" dirty="0"/>
              <a:t> surface </a:t>
            </a:r>
            <a:r>
              <a:rPr lang="en-US" sz="4200" dirty="0"/>
              <a:t>for the camera-based image processing</a:t>
            </a:r>
            <a:endParaRPr lang="en-CH" sz="4200" dirty="0"/>
          </a:p>
        </p:txBody>
      </p:sp>
      <p:sp>
        <p:nvSpPr>
          <p:cNvPr id="3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5A9A9-ECA6-4A67-9495-F40874306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000" dirty="0"/>
              <a:t>Characteristics: uniform top surface with exactly one geometrical shape inside its contours</a:t>
            </a:r>
          </a:p>
          <a:p>
            <a:r>
              <a:rPr lang="en-US" sz="2000"/>
              <a:t>Coordinates of the robot: coordinates of the center of the white surface</a:t>
            </a:r>
          </a:p>
          <a:p>
            <a:r>
              <a:rPr lang="en-US" sz="2000" dirty="0"/>
              <a:t>Direction and angle: based on a vector going from the center of the blue shape to the center of the </a:t>
            </a:r>
            <a:r>
              <a:rPr lang="en-US" sz="2000" dirty="0" err="1"/>
              <a:t>Thymio</a:t>
            </a:r>
            <a:endParaRPr lang="en-CH" sz="20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75439EB-B515-4A9D-9CC1-988DECC41A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8" r="196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2476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70B1-233D-447B-94E4-27A7CD53E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Simplified state diagram </a:t>
            </a:r>
            <a:endParaRPr lang="en-CH" sz="32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573AC1-4DD5-4B52-BBF7-D93715CB4F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8838"/>
            <a:ext cx="5026462" cy="4870881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97AF3A0-53AD-44A0-87FD-76F8BFD6E20E}"/>
              </a:ext>
            </a:extLst>
          </p:cNvPr>
          <p:cNvCxnSpPr/>
          <p:nvPr/>
        </p:nvCxnSpPr>
        <p:spPr>
          <a:xfrm>
            <a:off x="3240942" y="2260600"/>
            <a:ext cx="33083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E98556A-FAD2-1D49-AD25-17EBD0D4E069}"/>
              </a:ext>
            </a:extLst>
          </p:cNvPr>
          <p:cNvCxnSpPr/>
          <p:nvPr/>
        </p:nvCxnSpPr>
        <p:spPr>
          <a:xfrm>
            <a:off x="3253260" y="2916582"/>
            <a:ext cx="33083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4D8BCFB-C935-BD4C-AA9F-E50D9E07E63A}"/>
              </a:ext>
            </a:extLst>
          </p:cNvPr>
          <p:cNvCxnSpPr/>
          <p:nvPr/>
        </p:nvCxnSpPr>
        <p:spPr>
          <a:xfrm>
            <a:off x="3253260" y="5258649"/>
            <a:ext cx="33083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A4FA653-3F09-0D45-B888-BA1E97CBF597}"/>
              </a:ext>
            </a:extLst>
          </p:cNvPr>
          <p:cNvCxnSpPr/>
          <p:nvPr/>
        </p:nvCxnSpPr>
        <p:spPr>
          <a:xfrm>
            <a:off x="3240942" y="5916161"/>
            <a:ext cx="33083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CDBFCCC-F49D-CB4C-9112-94726BFC34F8}"/>
              </a:ext>
            </a:extLst>
          </p:cNvPr>
          <p:cNvSpPr txBox="1"/>
          <p:nvPr/>
        </p:nvSpPr>
        <p:spPr>
          <a:xfrm>
            <a:off x="6573333" y="2572803"/>
            <a:ext cx="3086482" cy="8002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H" dirty="0"/>
              <a:t>Dijkstra Algorithm</a:t>
            </a:r>
          </a:p>
          <a:p>
            <a:pPr marL="285750" indent="-285750">
              <a:buFontTx/>
              <a:buChar char="-"/>
            </a:pPr>
            <a:r>
              <a:rPr lang="en-GB" sz="1400" dirty="0"/>
              <a:t>S</a:t>
            </a:r>
            <a:r>
              <a:rPr lang="en-CH" sz="1400" dirty="0"/>
              <a:t>hortest path from start to goal</a:t>
            </a:r>
          </a:p>
          <a:p>
            <a:pPr marL="285750" indent="-285750">
              <a:buFontTx/>
              <a:buChar char="-"/>
            </a:pPr>
            <a:r>
              <a:rPr lang="en-CH" sz="1400" dirty="0"/>
              <a:t>Delivers nodes of the optimal path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B15EF7-6559-F84B-98C8-BD6D917556E6}"/>
              </a:ext>
            </a:extLst>
          </p:cNvPr>
          <p:cNvSpPr txBox="1"/>
          <p:nvPr/>
        </p:nvSpPr>
        <p:spPr>
          <a:xfrm>
            <a:off x="6568554" y="5258649"/>
            <a:ext cx="3308350" cy="129266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H" dirty="0"/>
              <a:t>Extended Kalman Filter</a:t>
            </a:r>
          </a:p>
          <a:p>
            <a:pPr marL="285750" indent="-285750">
              <a:buFontTx/>
              <a:buChar char="-"/>
            </a:pPr>
            <a:r>
              <a:rPr lang="en-GB" sz="1400" dirty="0"/>
              <a:t>P</a:t>
            </a:r>
            <a:r>
              <a:rPr lang="en-CH" sz="1400" dirty="0"/>
              <a:t>rediction step</a:t>
            </a:r>
          </a:p>
          <a:p>
            <a:pPr marL="285750" indent="-285750">
              <a:buFontTx/>
              <a:buChar char="-"/>
            </a:pPr>
            <a:r>
              <a:rPr lang="en-GB" sz="1400" dirty="0"/>
              <a:t>C</a:t>
            </a:r>
            <a:r>
              <a:rPr lang="en-CH" sz="1400" dirty="0"/>
              <a:t>orrection step based on camera measurements </a:t>
            </a:r>
          </a:p>
          <a:p>
            <a:r>
              <a:rPr lang="en-CH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BBA5CD-5016-FE40-99B5-8BFE5CCCA04D}"/>
              </a:ext>
            </a:extLst>
          </p:cNvPr>
          <p:cNvSpPr txBox="1"/>
          <p:nvPr/>
        </p:nvSpPr>
        <p:spPr>
          <a:xfrm>
            <a:off x="6568554" y="4735429"/>
            <a:ext cx="4915282" cy="10464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H" dirty="0"/>
              <a:t>Astolfi Controller</a:t>
            </a:r>
          </a:p>
          <a:p>
            <a:pPr marL="285750" indent="-285750">
              <a:buFontTx/>
              <a:buChar char="-"/>
            </a:pPr>
            <a:r>
              <a:rPr lang="en-CH" sz="1400" dirty="0"/>
              <a:t>Based on propotional control</a:t>
            </a:r>
          </a:p>
          <a:p>
            <a:pPr marL="285750" indent="-285750">
              <a:buFontTx/>
              <a:buChar char="-"/>
            </a:pPr>
            <a:r>
              <a:rPr lang="en-CH" sz="1400" dirty="0"/>
              <a:t>Objective: follow path lines and reach goal</a:t>
            </a:r>
          </a:p>
          <a:p>
            <a:pPr marL="285750" indent="-285750">
              <a:buFontTx/>
              <a:buChar char="-"/>
            </a:pPr>
            <a:endParaRPr lang="en-CH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759AC8-E882-EC48-BD4D-CBE45725213F}"/>
              </a:ext>
            </a:extLst>
          </p:cNvPr>
          <p:cNvSpPr txBox="1"/>
          <p:nvPr/>
        </p:nvSpPr>
        <p:spPr>
          <a:xfrm>
            <a:off x="6549292" y="1818155"/>
            <a:ext cx="527869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 err="1"/>
              <a:t>find_obstacles</a:t>
            </a:r>
            <a:r>
              <a:rPr lang="fr-FR" dirty="0"/>
              <a:t> </a:t>
            </a:r>
            <a:endParaRPr lang="en-CH" sz="1400" dirty="0"/>
          </a:p>
        </p:txBody>
      </p:sp>
    </p:spTree>
    <p:extLst>
      <p:ext uri="{BB962C8B-B14F-4D97-AF65-F5344CB8AC3E}">
        <p14:creationId xmlns:p14="http://schemas.microsoft.com/office/powerpoint/2010/main" val="98139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D0D32E-E511-0C41-A252-54F54DB30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046" y="548091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Let the show begin..</a:t>
            </a:r>
          </a:p>
        </p:txBody>
      </p:sp>
      <p:sp>
        <p:nvSpPr>
          <p:cNvPr id="3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curtain, red, furniture, colorful&#10;&#10;Description automatically generated">
            <a:extLst>
              <a:ext uri="{FF2B5EF4-FFF2-40B4-BE49-F238E27FC236}">
                <a16:creationId xmlns:a16="http://schemas.microsoft.com/office/drawing/2014/main" id="{54934627-3AF3-FF43-9071-3AC382DDB5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30" r="15569" b="2"/>
          <a:stretch/>
        </p:blipFill>
        <p:spPr>
          <a:xfrm>
            <a:off x="3646207" y="10"/>
            <a:ext cx="854274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6A61750-C92D-F049-83AF-EEB1560C22C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045" y="4636318"/>
            <a:ext cx="2579288" cy="193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95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287</Words>
  <Application>Microsoft Office PowerPoint</Application>
  <PresentationFormat>Widescreen</PresentationFormat>
  <Paragraphs>31</Paragraphs>
  <Slides>6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MICRO-452 Basics of mobile robotics  </vt:lpstr>
      <vt:lpstr>Purpose of the project</vt:lpstr>
      <vt:lpstr>Environment and main assumptions</vt:lpstr>
      <vt:lpstr>Thymio surface for the camera-based image processing</vt:lpstr>
      <vt:lpstr>Simplified state diagram </vt:lpstr>
      <vt:lpstr>Let the show begin..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Mery Tom Louis</dc:creator>
  <cp:lastModifiedBy>tom mery</cp:lastModifiedBy>
  <cp:revision>14</cp:revision>
  <dcterms:created xsi:type="dcterms:W3CDTF">2021-12-16T13:27:40Z</dcterms:created>
  <dcterms:modified xsi:type="dcterms:W3CDTF">2021-12-16T20:42:10Z</dcterms:modified>
</cp:coreProperties>
</file>

<file path=docProps/thumbnail.jpeg>
</file>